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5" r:id="rId4"/>
    <p:sldId id="302" r:id="rId5"/>
    <p:sldId id="258" r:id="rId6"/>
    <p:sldId id="306" r:id="rId7"/>
    <p:sldId id="303" r:id="rId8"/>
    <p:sldId id="283" r:id="rId9"/>
    <p:sldId id="305" r:id="rId10"/>
    <p:sldId id="304" r:id="rId11"/>
    <p:sldId id="298" r:id="rId12"/>
    <p:sldId id="284" r:id="rId13"/>
    <p:sldId id="288" r:id="rId14"/>
    <p:sldId id="299" r:id="rId15"/>
    <p:sldId id="300" r:id="rId16"/>
    <p:sldId id="301" r:id="rId17"/>
    <p:sldId id="289" r:id="rId18"/>
    <p:sldId id="290" r:id="rId19"/>
    <p:sldId id="291" r:id="rId20"/>
    <p:sldId id="292" r:id="rId21"/>
    <p:sldId id="286" r:id="rId22"/>
    <p:sldId id="287" r:id="rId23"/>
    <p:sldId id="293" r:id="rId24"/>
    <p:sldId id="294" r:id="rId25"/>
    <p:sldId id="295" r:id="rId26"/>
    <p:sldId id="296" r:id="rId27"/>
    <p:sldId id="297" r:id="rId28"/>
    <p:sldId id="27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8" autoAdjust="0"/>
    <p:restoredTop sz="94660"/>
  </p:normalViewPr>
  <p:slideViewPr>
    <p:cSldViewPr>
      <p:cViewPr>
        <p:scale>
          <a:sx n="85" d="100"/>
          <a:sy n="85" d="100"/>
        </p:scale>
        <p:origin x="-114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30.11.2020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extLst>
      <p:ext uri="{BB962C8B-B14F-4D97-AF65-F5344CB8AC3E}">
        <p14:creationId xmlns:p14="http://schemas.microsoft.com/office/powerpoint/2010/main" val="49513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44" name="Image" r:id="rId15" imgW="10793651" imgH="1498413" progId="">
                  <p:embed/>
                </p:oleObj>
              </mc:Choice>
              <mc:Fallback>
                <p:oleObj name="Image" r:id="rId15" imgW="10793651" imgH="1498413" progId="">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syhelp.ru/texts/iad_tes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ecuritylab.ru/upload/iblock/51021c813e17e48872b639aa8a055600.png" TargetMode="External"/><Relationship Id="rId2" Type="http://schemas.openxmlformats.org/officeDocument/2006/relationships/hyperlink" Target="http://soft.mail.ru/program_page.php?grp=538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curitylab.ru/software/240522.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0562" y="1556792"/>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cstate="print"/>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p>
          <a:p>
            <a:pPr lvl="0"/>
            <a:r>
              <a:rPr lang="ru-RU" sz="1800" dirty="0" smtClean="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smtClean="0">
              <a:solidFill>
                <a:schemeClr val="tx1"/>
              </a:solidFill>
              <a:latin typeface="+mn-lt"/>
              <a:ea typeface="+mn-ea"/>
              <a:cs typeface="+mn-cs"/>
            </a:endParaRPr>
          </a:p>
          <a:p>
            <a:pPr lvl="0"/>
            <a:r>
              <a:rPr lang="ru-RU" sz="1800" dirty="0" smtClean="0"/>
              <a:t>Хороший антивирус – союзник в защите Вашего ребенка от опасностей Интернета.</a:t>
            </a:r>
          </a:p>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a:t>
            </a:r>
            <a:r>
              <a:rPr lang="ru-RU" sz="1800" dirty="0" smtClean="0">
                <a:solidFill>
                  <a:schemeClr val="tx1"/>
                </a:solidFill>
                <a:latin typeface="+mn-lt"/>
                <a:ea typeface="+mn-ea"/>
                <a:cs typeface="+mn-cs"/>
              </a:rPr>
              <a:t>давать </a:t>
            </a:r>
            <a:r>
              <a:rPr lang="ru-RU" sz="1800" dirty="0">
                <a:solidFill>
                  <a:schemeClr val="tx1"/>
                </a:solidFill>
                <a:latin typeface="+mn-lt"/>
                <a:ea typeface="+mn-ea"/>
                <a:cs typeface="+mn-cs"/>
              </a:rPr>
              <a:t>свой пароль кому-либо, за исключением взрослых членов </a:t>
            </a:r>
            <a:r>
              <a:rPr lang="ru-RU" sz="1800" dirty="0" smtClean="0">
                <a:solidFill>
                  <a:schemeClr val="tx1"/>
                </a:solidFill>
                <a:latin typeface="+mn-lt"/>
                <a:ea typeface="+mn-ea"/>
                <a:cs typeface="+mn-cs"/>
              </a:rPr>
              <a:t>семьи.</a:t>
            </a:r>
            <a:endParaRPr lang="ru-RU" sz="1800" dirty="0">
              <a:solidFill>
                <a:schemeClr val="tx1"/>
              </a:solidFill>
              <a:latin typeface="+mn-lt"/>
              <a:ea typeface="+mn-ea"/>
              <a:cs typeface="+mn-cs"/>
            </a:endParaRPr>
          </a:p>
          <a:p>
            <a:pPr lvl="0"/>
            <a:r>
              <a:rPr lang="ru-RU" sz="1800" dirty="0" smtClean="0">
                <a:solidFill>
                  <a:schemeClr val="tx1"/>
                </a:solidFill>
                <a:latin typeface="+mn-lt"/>
                <a:ea typeface="+mn-ea"/>
                <a:cs typeface="+mn-cs"/>
              </a:rPr>
              <a:t>Следует </a:t>
            </a:r>
            <a:r>
              <a:rPr lang="ru-RU" sz="1800" dirty="0">
                <a:solidFill>
                  <a:schemeClr val="tx1"/>
                </a:solidFill>
                <a:latin typeface="+mn-lt"/>
                <a:ea typeface="+mn-ea"/>
                <a:cs typeface="+mn-cs"/>
              </a:rPr>
              <a:t>объяснить ребенку, что он не должен делать того, что может стоить семье денег, кроме случаев, когда рядом с ним находятся </a:t>
            </a:r>
            <a:r>
              <a:rPr lang="ru-RU" sz="1800" dirty="0" smtClean="0">
                <a:solidFill>
                  <a:schemeClr val="tx1"/>
                </a:solidFill>
                <a:latin typeface="+mn-lt"/>
                <a:ea typeface="+mn-ea"/>
                <a:cs typeface="+mn-cs"/>
              </a:rPr>
              <a:t>родители.</a:t>
            </a:r>
            <a:endParaRPr lang="ru-RU" sz="1800" dirty="0">
              <a:solidFill>
                <a:schemeClr val="tx1"/>
              </a:solidFill>
              <a:latin typeface="+mn-lt"/>
              <a:ea typeface="+mn-ea"/>
              <a:cs typeface="+mn-cs"/>
            </a:endParaRPr>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Безопасное общение детей в Интернете</a:t>
            </a:r>
            <a:endParaRPr lang="ru-RU" dirty="0"/>
          </a:p>
        </p:txBody>
      </p:sp>
      <p:sp>
        <p:nvSpPr>
          <p:cNvPr id="3" name="Содержимое 2"/>
          <p:cNvSpPr>
            <a:spLocks noGrp="1"/>
          </p:cNvSpPr>
          <p:nvPr>
            <p:ph idx="1"/>
          </p:nvPr>
        </p:nvSpPr>
        <p:spPr/>
        <p:txBody>
          <a:bodyPr/>
          <a:lstStyle/>
          <a:p>
            <a:pPr lvl="0"/>
            <a:r>
              <a:rPr lang="ru-RU" sz="1200" dirty="0">
                <a:solidFill>
                  <a:schemeClr val="tx1"/>
                </a:solidFill>
                <a:latin typeface="+mn-lt"/>
                <a:ea typeface="+mn-ea"/>
                <a:cs typeface="+mn-cs"/>
              </a:rPr>
              <a:t>Не делайте ваши письма длиннее, чем они должны быть. У каждой мысли есть начало и конец. Да и 15-20 слов в одном предложении электронного послания – именно та норма, которую получатель </a:t>
            </a:r>
            <a:r>
              <a:rPr lang="ru-RU" sz="1200" dirty="0" err="1">
                <a:solidFill>
                  <a:schemeClr val="tx1"/>
                </a:solidFill>
                <a:latin typeface="+mn-lt"/>
                <a:ea typeface="+mn-ea"/>
                <a:cs typeface="+mn-cs"/>
              </a:rPr>
              <a:t>e-mail</a:t>
            </a:r>
            <a:r>
              <a:rPr lang="ru-RU" sz="1200" dirty="0">
                <a:solidFill>
                  <a:schemeClr val="tx1"/>
                </a:solidFill>
                <a:latin typeface="+mn-lt"/>
                <a:ea typeface="+mn-ea"/>
                <a:cs typeface="+mn-cs"/>
              </a:rPr>
              <a:t>, а может воспринимать в Интернете без напряжения для глаз и психики.</a:t>
            </a:r>
          </a:p>
          <a:p>
            <a:pPr lvl="0"/>
            <a:r>
              <a:rPr lang="ru-RU" sz="1200" dirty="0">
                <a:solidFill>
                  <a:schemeClr val="tx1"/>
                </a:solidFill>
                <a:latin typeface="+mn-lt"/>
                <a:ea typeface="+mn-ea"/>
                <a:cs typeface="+mn-cs"/>
              </a:rPr>
              <a:t>Довести проверку до автоматизма.</a:t>
            </a:r>
            <a:r>
              <a:rPr lang="ru-RU" sz="1200" b="1" dirty="0">
                <a:solidFill>
                  <a:schemeClr val="tx1"/>
                </a:solidFill>
                <a:latin typeface="+mn-lt"/>
                <a:ea typeface="+mn-ea"/>
                <a:cs typeface="+mn-cs"/>
              </a:rPr>
              <a:t> </a:t>
            </a:r>
            <a:r>
              <a:rPr lang="ru-RU" sz="1200" dirty="0">
                <a:solidFill>
                  <a:schemeClr val="tx1"/>
                </a:solidFill>
                <a:latin typeface="+mn-lt"/>
                <a:ea typeface="+mn-ea"/>
                <a:cs typeface="+mn-cs"/>
              </a:rPr>
              <a:t>Послания без знаков препинания вышли из моды, настала эпоха </a:t>
            </a:r>
            <a:r>
              <a:rPr lang="ru-RU" sz="1200" dirty="0" err="1">
                <a:solidFill>
                  <a:schemeClr val="tx1"/>
                </a:solidFill>
                <a:latin typeface="+mn-lt"/>
                <a:ea typeface="+mn-ea"/>
                <a:cs typeface="+mn-cs"/>
              </a:rPr>
              <a:t>онлайн-справочников</a:t>
            </a:r>
            <a:r>
              <a:rPr lang="ru-RU" sz="1200" dirty="0">
                <a:solidFill>
                  <a:schemeClr val="tx1"/>
                </a:solidFill>
                <a:latin typeface="+mn-lt"/>
                <a:ea typeface="+mn-ea"/>
                <a:cs typeface="+mn-cs"/>
              </a:rPr>
              <a:t>, электронных словарей и всесторонней проверки правописания. Ввести многократную компьютерную проверку перед отправкой в привычку</a:t>
            </a:r>
          </a:p>
          <a:p>
            <a:pPr lvl="0"/>
            <a:r>
              <a:rPr lang="ru-RU" sz="1200" dirty="0">
                <a:solidFill>
                  <a:schemeClr val="tx1"/>
                </a:solidFill>
                <a:latin typeface="+mn-lt"/>
                <a:ea typeface="+mn-ea"/>
                <a:cs typeface="+mn-cs"/>
              </a:rPr>
              <a:t>Опытные пользователи также вносят шаблонные приветствия и благодарности, которые вставляются в начало или конец каждого послания, в награду «за уделенное время». Так что даже в Интернете не стоит пренебрегать этикетом, вне зависимости о темы переписки. Ведь электронное послание лишь создается в Сети – прочитает его, все равно, живой человек.</a:t>
            </a:r>
          </a:p>
          <a:p>
            <a:pPr lvl="0"/>
            <a:r>
              <a:rPr lang="ru-RU" sz="1200" dirty="0">
                <a:solidFill>
                  <a:schemeClr val="tx1"/>
                </a:solidFill>
                <a:latin typeface="+mn-lt"/>
                <a:ea typeface="+mn-ea"/>
                <a:cs typeface="+mn-cs"/>
              </a:rPr>
              <a:t>Посылая возмущенные письма в ответ на спам, </a:t>
            </a:r>
            <a:r>
              <a:rPr lang="ru-RU" sz="1200" dirty="0" err="1">
                <a:solidFill>
                  <a:schemeClr val="tx1"/>
                </a:solidFill>
                <a:latin typeface="+mn-lt"/>
                <a:ea typeface="+mn-ea"/>
                <a:cs typeface="+mn-cs"/>
              </a:rPr>
              <a:t>юзер</a:t>
            </a:r>
            <a:r>
              <a:rPr lang="ru-RU" sz="1200" dirty="0">
                <a:solidFill>
                  <a:schemeClr val="tx1"/>
                </a:solidFill>
                <a:latin typeface="+mn-lt"/>
                <a:ea typeface="+mn-ea"/>
                <a:cs typeface="+mn-cs"/>
              </a:rPr>
              <a:t>, вопреки частому заблуждению, не мстит виртуальному обидчику. Напротив, поступая таким образом, пользователь подтверждает, что его электронный адрес является «живым». Что </a:t>
            </a:r>
            <a:r>
              <a:rPr lang="ru-RU" sz="1200" dirty="0" err="1">
                <a:solidFill>
                  <a:schemeClr val="tx1"/>
                </a:solidFill>
                <a:latin typeface="+mn-lt"/>
                <a:ea typeface="+mn-ea"/>
                <a:cs typeface="+mn-cs"/>
              </a:rPr>
              <a:t>спамеру</a:t>
            </a:r>
            <a:r>
              <a:rPr lang="ru-RU" sz="1200" dirty="0">
                <a:solidFill>
                  <a:schemeClr val="tx1"/>
                </a:solidFill>
                <a:latin typeface="+mn-lt"/>
                <a:ea typeface="+mn-ea"/>
                <a:cs typeface="+mn-cs"/>
              </a:rPr>
              <a:t> и нужно. В итоге </a:t>
            </a:r>
            <a:r>
              <a:rPr lang="ru-RU" sz="1200" dirty="0" err="1">
                <a:solidFill>
                  <a:schemeClr val="tx1"/>
                </a:solidFill>
                <a:latin typeface="+mn-lt"/>
                <a:ea typeface="+mn-ea"/>
                <a:cs typeface="+mn-cs"/>
              </a:rPr>
              <a:t>спамовых</a:t>
            </a:r>
            <a:r>
              <a:rPr lang="ru-RU" sz="1200" dirty="0">
                <a:solidFill>
                  <a:schemeClr val="tx1"/>
                </a:solidFill>
                <a:latin typeface="+mn-lt"/>
                <a:ea typeface="+mn-ea"/>
                <a:cs typeface="+mn-cs"/>
              </a:rPr>
              <a:t> сообщений будет приходить только больше. Поэтому, разумнее выбрать удаление и функцию игнорирования. Или использовать программное обеспечение электронной почты, чтобы мусорные сообщения удалились автоматически.</a:t>
            </a:r>
          </a:p>
          <a:p>
            <a:pPr lvl="0"/>
            <a:r>
              <a:rPr lang="ru-RU" sz="1200" dirty="0">
                <a:solidFill>
                  <a:schemeClr val="tx1"/>
                </a:solidFill>
                <a:latin typeface="+mn-lt"/>
                <a:ea typeface="+mn-ea"/>
                <a:cs typeface="+mn-cs"/>
              </a:rPr>
              <a:t>А если ответ не приходит на ум сразу? На этот случай у пользователя есть помощники: шаблоны и дежурные фразы. Этим стоит воспользоваться хотя бы по той причине, что отправитель будет традиционно терпимее к вежливой просьбе об ожидании, чем к банальному и грубому игнорированию. Есть также смысл в том, чтобы цитировать предшествующую переписку с пользователем. Такой вежливый жест поможет </a:t>
            </a:r>
            <a:r>
              <a:rPr lang="ru-RU" sz="1200" dirty="0" err="1">
                <a:solidFill>
                  <a:schemeClr val="tx1"/>
                </a:solidFill>
                <a:latin typeface="+mn-lt"/>
                <a:ea typeface="+mn-ea"/>
                <a:cs typeface="+mn-cs"/>
              </a:rPr>
              <a:t>юзеру</a:t>
            </a:r>
            <a:r>
              <a:rPr lang="ru-RU" sz="1200" dirty="0">
                <a:solidFill>
                  <a:schemeClr val="tx1"/>
                </a:solidFill>
                <a:latin typeface="+mn-lt"/>
                <a:ea typeface="+mn-ea"/>
                <a:cs typeface="+mn-cs"/>
              </a:rPr>
              <a:t> вспомнить все детали виртуальной беседы</a:t>
            </a:r>
          </a:p>
          <a:p>
            <a:pPr lvl="0"/>
            <a:r>
              <a:rPr lang="ru-RU" sz="1200" dirty="0">
                <a:solidFill>
                  <a:schemeClr val="tx1"/>
                </a:solidFill>
                <a:latin typeface="+mn-lt"/>
                <a:ea typeface="+mn-ea"/>
                <a:cs typeface="+mn-cs"/>
              </a:rPr>
              <a:t>Непосредственно перед отправкой, специалисты советуют всегда производить контрольное прочтение. Уверенность в том, что приложены все файлы, а в сообщении все же написано то, что запланировано значительно, сократит время в Сети при «</a:t>
            </a:r>
            <a:r>
              <a:rPr lang="ru-RU" sz="1200" dirty="0" err="1">
                <a:solidFill>
                  <a:schemeClr val="tx1"/>
                </a:solidFill>
                <a:latin typeface="+mn-lt"/>
                <a:ea typeface="+mn-ea"/>
                <a:cs typeface="+mn-cs"/>
              </a:rPr>
              <a:t>расхлебывании</a:t>
            </a:r>
            <a:r>
              <a:rPr lang="ru-RU" sz="1200" dirty="0">
                <a:solidFill>
                  <a:schemeClr val="tx1"/>
                </a:solidFill>
                <a:latin typeface="+mn-lt"/>
                <a:ea typeface="+mn-ea"/>
                <a:cs typeface="+mn-cs"/>
              </a:rPr>
              <a:t>» всех этих естественных и популярных ошибок в будущем.</a:t>
            </a:r>
          </a:p>
          <a:p>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400" dirty="0">
                <a:solidFill>
                  <a:schemeClr val="tx1"/>
                </a:solidFill>
                <a:latin typeface="+mn-lt"/>
                <a:ea typeface="+mn-ea"/>
                <a:cs typeface="+mn-cs"/>
              </a:rPr>
              <a:t>1. Не доверяйте никому вашу личную информацию. </a:t>
            </a:r>
          </a:p>
          <a:p>
            <a:pPr>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a:buNone/>
            </a:pPr>
            <a:r>
              <a:rPr lang="ru-RU" sz="2400" dirty="0">
                <a:solidFill>
                  <a:schemeClr val="tx1"/>
                </a:solidFill>
                <a:latin typeface="+mn-lt"/>
                <a:ea typeface="+mn-ea"/>
                <a:cs typeface="+mn-cs"/>
              </a:rPr>
              <a:t>3. Если вам неприятно находиться в чате, покиньте его.</a:t>
            </a:r>
          </a:p>
          <a:p>
            <a:pPr>
              <a:buNone/>
            </a:pPr>
            <a:r>
              <a:rPr lang="ru-RU" sz="2400" dirty="0" smtClean="0">
                <a:solidFill>
                  <a:schemeClr val="tx1"/>
                </a:solidFill>
                <a:latin typeface="+mn-lt"/>
                <a:ea typeface="+mn-ea"/>
                <a:cs typeface="+mn-cs"/>
              </a:rPr>
              <a:t>4</a:t>
            </a:r>
            <a:r>
              <a:rPr lang="ru-RU" sz="2400" dirty="0">
                <a:solidFill>
                  <a:schemeClr val="tx1"/>
                </a:solidFill>
                <a:latin typeface="+mn-lt"/>
                <a:ea typeface="+mn-ea"/>
                <a:cs typeface="+mn-cs"/>
              </a:rPr>
              <a:t>. Если вам что-то не понравилось, обязательно расскажите об этом родителям. </a:t>
            </a:r>
          </a:p>
          <a:p>
            <a:pPr>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Интернет-этика</a:t>
            </a:r>
            <a:endParaRPr lang="ru-RU" dirty="0"/>
          </a:p>
        </p:txBody>
      </p:sp>
      <p:sp>
        <p:nvSpPr>
          <p:cNvPr id="3" name="Содержимое 2"/>
          <p:cNvSpPr>
            <a:spLocks noGrp="1"/>
          </p:cNvSpPr>
          <p:nvPr>
            <p:ph idx="1"/>
          </p:nvPr>
        </p:nvSpPr>
        <p:spPr/>
        <p:txBody>
          <a:bodyPr/>
          <a:lstStyle/>
          <a:p>
            <a:pPr lvl="0"/>
            <a:r>
              <a:rPr lang="ru-RU" sz="1600" dirty="0">
                <a:solidFill>
                  <a:schemeClr val="tx1"/>
                </a:solidFill>
                <a:latin typeface="+mn-lt"/>
                <a:ea typeface="+mn-ea"/>
                <a:cs typeface="+mn-cs"/>
              </a:rPr>
              <a:t>Узнайте правила прежде, чем что-нибудь сказать или </a:t>
            </a:r>
            <a:r>
              <a:rPr lang="ru-RU" sz="1600" dirty="0" smtClean="0">
                <a:solidFill>
                  <a:schemeClr val="tx1"/>
                </a:solidFill>
                <a:latin typeface="+mn-lt"/>
                <a:ea typeface="+mn-ea"/>
                <a:cs typeface="+mn-cs"/>
              </a:rPr>
              <a:t>сделать. </a:t>
            </a:r>
            <a:endParaRPr lang="ru-RU" sz="1600" dirty="0">
              <a:solidFill>
                <a:schemeClr val="tx1"/>
              </a:solidFill>
              <a:latin typeface="+mn-lt"/>
              <a:ea typeface="+mn-ea"/>
              <a:cs typeface="+mn-cs"/>
            </a:endParaRPr>
          </a:p>
          <a:p>
            <a:pPr lvl="0"/>
            <a:r>
              <a:rPr lang="ru-RU" sz="1600" dirty="0">
                <a:solidFill>
                  <a:schemeClr val="tx1"/>
                </a:solidFill>
                <a:latin typeface="+mn-lt"/>
                <a:ea typeface="+mn-ea"/>
                <a:cs typeface="+mn-cs"/>
              </a:rPr>
              <a:t>Думайте прежде, чем что-либо напечатать. Удостоверьтесь, что Вы говорите приемлемые вещи, которые не приведут к разгоревшемуся конфликту. Единственное, в чем Вы можете не сомневаться – это в том, что все, сказанное Вами в Интернете, может вернуться и неотступно преследовать Вас.</a:t>
            </a:r>
          </a:p>
          <a:p>
            <a:pPr lvl="0"/>
            <a:r>
              <a:rPr lang="ru-RU" sz="1600" dirty="0">
                <a:solidFill>
                  <a:schemeClr val="tx1"/>
                </a:solidFill>
                <a:latin typeface="+mn-lt"/>
                <a:ea typeface="+mn-ea"/>
                <a:cs typeface="+mn-cs"/>
              </a:rPr>
              <a:t>Не относитесь критически к другим, особенно к новичкам, даже если они нарушают правила. Если Вы должны помочь кому-то или исправить кого-то, сделайте это по электронной почте, а не на общественном форуме (например, в чате). Помните, что и Вы когда-то были новичком.</a:t>
            </a:r>
          </a:p>
          <a:p>
            <a:pPr lvl="0"/>
            <a:r>
              <a:rPr lang="ru-RU" sz="1600" dirty="0">
                <a:solidFill>
                  <a:schemeClr val="tx1"/>
                </a:solidFill>
                <a:latin typeface="+mn-lt"/>
                <a:ea typeface="+mn-ea"/>
                <a:cs typeface="+mn-cs"/>
              </a:rPr>
              <a:t>Не тратьте время других пользователей впустую. Не посылайте цепочку электронных писем, не передавайте </a:t>
            </a:r>
            <a:r>
              <a:rPr lang="ru-RU" sz="1600" dirty="0" err="1">
                <a:solidFill>
                  <a:schemeClr val="tx1"/>
                </a:solidFill>
                <a:latin typeface="+mn-lt"/>
                <a:ea typeface="+mn-ea"/>
                <a:cs typeface="+mn-cs"/>
              </a:rPr>
              <a:t>киберслухи</a:t>
            </a:r>
            <a:r>
              <a:rPr lang="ru-RU" sz="1600" dirty="0">
                <a:solidFill>
                  <a:schemeClr val="tx1"/>
                </a:solidFill>
                <a:latin typeface="+mn-lt"/>
                <a:ea typeface="+mn-ea"/>
                <a:cs typeface="+mn-cs"/>
              </a:rPr>
              <a:t>, не разыгрывайте других, не рассылайте спам. </a:t>
            </a:r>
          </a:p>
          <a:p>
            <a:pPr lvl="0"/>
            <a:r>
              <a:rPr lang="ru-RU" sz="1600" dirty="0">
                <a:solidFill>
                  <a:schemeClr val="tx1"/>
                </a:solidFill>
                <a:latin typeface="+mn-lt"/>
                <a:ea typeface="+mn-ea"/>
                <a:cs typeface="+mn-cs"/>
              </a:rPr>
              <a:t>Защищайте личную жизнь и личную информацию других пользователей. Не публикуйте в </a:t>
            </a:r>
            <a:r>
              <a:rPr lang="ru-RU" sz="1600" dirty="0" err="1">
                <a:solidFill>
                  <a:schemeClr val="tx1"/>
                </a:solidFill>
                <a:latin typeface="+mn-lt"/>
                <a:ea typeface="+mn-ea"/>
                <a:cs typeface="+mn-cs"/>
              </a:rPr>
              <a:t>онлайне</a:t>
            </a:r>
            <a:r>
              <a:rPr lang="ru-RU" sz="1600" dirty="0">
                <a:solidFill>
                  <a:schemeClr val="tx1"/>
                </a:solidFill>
                <a:latin typeface="+mn-lt"/>
                <a:ea typeface="+mn-ea"/>
                <a:cs typeface="+mn-cs"/>
              </a:rPr>
              <a:t> чей-либо адрес электронной почты без разрешения владельца. Вместо этого можно использоваться опцию «Отправить по электронной почте». Не используйте без разрешения чужой пароль.</a:t>
            </a:r>
          </a:p>
          <a:p>
            <a:pPr lvl="0"/>
            <a:r>
              <a:rPr lang="ru-RU" sz="1600" dirty="0">
                <a:solidFill>
                  <a:schemeClr val="tx1"/>
                </a:solidFill>
                <a:latin typeface="+mn-lt"/>
                <a:ea typeface="+mn-ea"/>
                <a:cs typeface="+mn-cs"/>
              </a:rPr>
              <a:t>Не присваивайте вещи, не платя за них (в основном это касается условно-бесплатного программного обеспечения). </a:t>
            </a:r>
          </a:p>
          <a:p>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3600" smtClean="0"/>
              <a:t>Содержание</a:t>
            </a:r>
            <a:endParaRPr lang="en-US" sz="2000" dirty="0">
              <a:solidFill>
                <a:schemeClr val="accent1"/>
              </a:solidFill>
            </a:endParaRPr>
          </a:p>
        </p:txBody>
      </p:sp>
      <p:grpSp>
        <p:nvGrpSpPr>
          <p:cNvPr id="40963" name="Group 3"/>
          <p:cNvGrpSpPr>
            <a:grpSpLocks/>
          </p:cNvGrpSpPr>
          <p:nvPr/>
        </p:nvGrpSpPr>
        <p:grpSpPr bwMode="auto">
          <a:xfrm>
            <a:off x="1828800" y="18716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67" name="Group 7"/>
          <p:cNvGrpSpPr>
            <a:grpSpLocks/>
          </p:cNvGrpSpPr>
          <p:nvPr/>
        </p:nvGrpSpPr>
        <p:grpSpPr bwMode="auto">
          <a:xfrm>
            <a:off x="1828800" y="27860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71" name="Line 11"/>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2" name="Text Box 12"/>
          <p:cNvSpPr txBox="1">
            <a:spLocks noChangeArrowheads="1"/>
          </p:cNvSpPr>
          <p:nvPr/>
        </p:nvSpPr>
        <p:spPr bwMode="auto">
          <a:xfrm>
            <a:off x="3505200" y="1947863"/>
            <a:ext cx="5092676" cy="307777"/>
          </a:xfrm>
          <a:prstGeom prst="rect">
            <a:avLst/>
          </a:prstGeom>
          <a:noFill/>
          <a:ln w="9525" algn="ctr">
            <a:noFill/>
            <a:miter lim="800000"/>
            <a:headEnd/>
            <a:tailEnd/>
          </a:ln>
          <a:effectLst/>
        </p:spPr>
        <p:txBody>
          <a:bodyPr wrap="none">
            <a:spAutoFit/>
          </a:bodyPr>
          <a:lstStyle/>
          <a:p>
            <a:pPr eaLnBrk="0" hangingPunct="0"/>
            <a:r>
              <a:rPr lang="ru-RU" sz="1400" b="1" dirty="0"/>
              <a:t>Опасности, с которыми дети могут столкнуться в Сети</a:t>
            </a:r>
            <a:endParaRPr lang="en-US" sz="1400" dirty="0"/>
          </a:p>
        </p:txBody>
      </p:sp>
      <p:sp>
        <p:nvSpPr>
          <p:cNvPr id="40973" name="Text Box 13"/>
          <p:cNvSpPr txBox="1">
            <a:spLocks noChangeArrowheads="1"/>
          </p:cNvSpPr>
          <p:nvPr/>
        </p:nvSpPr>
        <p:spPr bwMode="gray">
          <a:xfrm>
            <a:off x="2025650" y="19700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5" name="Text Box 15"/>
          <p:cNvSpPr txBox="1">
            <a:spLocks noChangeArrowheads="1"/>
          </p:cNvSpPr>
          <p:nvPr/>
        </p:nvSpPr>
        <p:spPr bwMode="auto">
          <a:xfrm>
            <a:off x="3505200" y="2862263"/>
            <a:ext cx="3770969" cy="307777"/>
          </a:xfrm>
          <a:prstGeom prst="rect">
            <a:avLst/>
          </a:prstGeom>
          <a:noFill/>
          <a:ln w="9525" algn="ctr">
            <a:noFill/>
            <a:miter lim="800000"/>
            <a:headEnd/>
            <a:tailEnd/>
          </a:ln>
          <a:effectLst/>
        </p:spPr>
        <p:txBody>
          <a:bodyPr wrap="none">
            <a:spAutoFit/>
          </a:bodyPr>
          <a:lstStyle/>
          <a:p>
            <a:pPr eaLnBrk="0" hangingPunct="0"/>
            <a:r>
              <a:rPr lang="ru-RU" sz="1400" b="1" dirty="0"/>
              <a:t>Безопасное общение детей в Интернете</a:t>
            </a:r>
            <a:endParaRPr lang="en-US" sz="1400" dirty="0"/>
          </a:p>
        </p:txBody>
      </p:sp>
      <p:sp>
        <p:nvSpPr>
          <p:cNvPr id="40976" name="Text Box 16"/>
          <p:cNvSpPr txBox="1">
            <a:spLocks noChangeArrowheads="1"/>
          </p:cNvSpPr>
          <p:nvPr/>
        </p:nvSpPr>
        <p:spPr bwMode="gray">
          <a:xfrm>
            <a:off x="2025650" y="28844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828800" y="3678238"/>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81" name="Group 21"/>
          <p:cNvGrpSpPr>
            <a:grpSpLocks/>
          </p:cNvGrpSpPr>
          <p:nvPr/>
        </p:nvGrpSpPr>
        <p:grpSpPr bwMode="auto">
          <a:xfrm>
            <a:off x="1828800" y="4592638"/>
            <a:ext cx="762000" cy="665162"/>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85" name="Line 25"/>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6" name="Text Box 26"/>
          <p:cNvSpPr txBox="1">
            <a:spLocks noChangeArrowheads="1"/>
          </p:cNvSpPr>
          <p:nvPr/>
        </p:nvSpPr>
        <p:spPr bwMode="auto">
          <a:xfrm>
            <a:off x="3505200" y="3754438"/>
            <a:ext cx="4646272" cy="307777"/>
          </a:xfrm>
          <a:prstGeom prst="rect">
            <a:avLst/>
          </a:prstGeom>
          <a:noFill/>
          <a:ln w="9525" algn="ctr">
            <a:noFill/>
            <a:miter lim="800000"/>
            <a:headEnd/>
            <a:tailEnd/>
          </a:ln>
          <a:effectLst/>
        </p:spPr>
        <p:txBody>
          <a:bodyPr wrap="none">
            <a:spAutoFit/>
          </a:bodyPr>
          <a:lstStyle/>
          <a:p>
            <a:pPr eaLnBrk="0" hangingPunct="0"/>
            <a:r>
              <a:rPr lang="ru-RU" sz="1400" b="1" dirty="0"/>
              <a:t>Профилактика </a:t>
            </a:r>
            <a:r>
              <a:rPr lang="ru-RU" sz="1400" b="1" dirty="0" err="1"/>
              <a:t>Интернет-зависимости</a:t>
            </a:r>
            <a:r>
              <a:rPr lang="ru-RU" sz="1400" b="1" dirty="0"/>
              <a:t> у учащихся</a:t>
            </a:r>
            <a:endParaRPr lang="en-US" sz="1400" dirty="0"/>
          </a:p>
        </p:txBody>
      </p:sp>
      <p:sp>
        <p:nvSpPr>
          <p:cNvPr id="40987" name="Text Box 27"/>
          <p:cNvSpPr txBox="1">
            <a:spLocks noChangeArrowheads="1"/>
          </p:cNvSpPr>
          <p:nvPr/>
        </p:nvSpPr>
        <p:spPr bwMode="gray">
          <a:xfrm>
            <a:off x="2025650" y="37766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sp>
        <p:nvSpPr>
          <p:cNvPr id="40988" name="Line 28"/>
          <p:cNvSpPr>
            <a:spLocks noChangeShapeType="1"/>
          </p:cNvSpPr>
          <p:nvPr/>
        </p:nvSpPr>
        <p:spPr bwMode="auto">
          <a:xfrm>
            <a:off x="2438400" y="52022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9" name="Text Box 29"/>
          <p:cNvSpPr txBox="1">
            <a:spLocks noChangeArrowheads="1"/>
          </p:cNvSpPr>
          <p:nvPr/>
        </p:nvSpPr>
        <p:spPr bwMode="auto">
          <a:xfrm>
            <a:off x="3505200" y="4668838"/>
            <a:ext cx="3622467" cy="307777"/>
          </a:xfrm>
          <a:prstGeom prst="rect">
            <a:avLst/>
          </a:prstGeom>
          <a:noFill/>
          <a:ln w="9525" algn="ctr">
            <a:noFill/>
            <a:miter lim="800000"/>
            <a:headEnd/>
            <a:tailEnd/>
          </a:ln>
          <a:effectLst/>
        </p:spPr>
        <p:txBody>
          <a:bodyPr wrap="none">
            <a:spAutoFit/>
          </a:bodyPr>
          <a:lstStyle/>
          <a:p>
            <a:pPr eaLnBrk="0" hangingPunct="0"/>
            <a:r>
              <a:rPr lang="ru-RU" sz="1400" b="1" dirty="0"/>
              <a:t>Технологии безопасной работы в сети</a:t>
            </a:r>
            <a:endParaRPr lang="en-US" sz="1400" dirty="0"/>
          </a:p>
        </p:txBody>
      </p:sp>
      <p:sp>
        <p:nvSpPr>
          <p:cNvPr id="40990" name="Text Box 30"/>
          <p:cNvSpPr txBox="1">
            <a:spLocks noChangeArrowheads="1"/>
          </p:cNvSpPr>
          <p:nvPr/>
        </p:nvSpPr>
        <p:spPr bwMode="gray">
          <a:xfrm>
            <a:off x="2025650" y="46910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Тест на интернет-зависимость </a:t>
            </a:r>
            <a:endParaRPr lang="ru-RU" dirty="0"/>
          </a:p>
        </p:txBody>
      </p:sp>
      <p:sp>
        <p:nvSpPr>
          <p:cNvPr id="3" name="Содержимое 2"/>
          <p:cNvSpPr>
            <a:spLocks noGrp="1"/>
          </p:cNvSpPr>
          <p:nvPr>
            <p:ph idx="1"/>
          </p:nvPr>
        </p:nvSpPr>
        <p:spPr>
          <a:xfrm>
            <a:off x="285720" y="1219200"/>
            <a:ext cx="8401080" cy="5105400"/>
          </a:xfrm>
        </p:spPr>
        <p:txBody>
          <a:bodyPr/>
          <a:lstStyle/>
          <a:p>
            <a:endParaRPr lang="ru-RU" b="1" dirty="0" smtClean="0">
              <a:solidFill>
                <a:schemeClr val="tx1"/>
              </a:solidFill>
              <a:latin typeface="+mn-lt"/>
              <a:ea typeface="+mn-ea"/>
              <a:cs typeface="+mn-cs"/>
              <a:hlinkClick r:id="rId2"/>
            </a:endParaRPr>
          </a:p>
          <a:p>
            <a:endParaRPr lang="ru-RU" b="1" dirty="0">
              <a:hlinkClick r:id="rId2"/>
            </a:endParaRPr>
          </a:p>
          <a:p>
            <a:r>
              <a:rPr lang="ru-RU" b="1" dirty="0" smtClean="0">
                <a:solidFill>
                  <a:schemeClr val="tx1"/>
                </a:solidFill>
                <a:latin typeface="+mn-lt"/>
                <a:ea typeface="+mn-ea"/>
                <a:cs typeface="+mn-cs"/>
                <a:hlinkClick r:id="rId2"/>
              </a:rPr>
              <a:t>http</a:t>
            </a:r>
            <a:r>
              <a:rPr lang="ru-RU" b="1" dirty="0">
                <a:solidFill>
                  <a:schemeClr val="tx1"/>
                </a:solidFill>
                <a:latin typeface="+mn-lt"/>
                <a:ea typeface="+mn-ea"/>
                <a:cs typeface="+mn-cs"/>
                <a:hlinkClick r:id="rId2"/>
              </a:rPr>
              <a:t>://www.psyhelp.ru/texts/iad_test.htm</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Технологии безопасной работы в сети</a:t>
            </a:r>
            <a:endParaRPr lang="ru-RU" dirty="0"/>
          </a:p>
        </p:txBody>
      </p:sp>
      <p:sp>
        <p:nvSpPr>
          <p:cNvPr id="3" name="Содержимое 2"/>
          <p:cNvSpPr>
            <a:spLocks noGrp="1"/>
          </p:cNvSpPr>
          <p:nvPr>
            <p:ph idx="1"/>
          </p:nvPr>
        </p:nvSpPr>
        <p:spPr/>
        <p:txBody>
          <a:bodyPr/>
          <a:lstStyle/>
          <a:p>
            <a:r>
              <a:rPr lang="ru-RU" b="1" dirty="0">
                <a:solidFill>
                  <a:schemeClr val="tx1"/>
                </a:solidFill>
                <a:latin typeface="+mn-lt"/>
                <a:ea typeface="+mn-ea"/>
                <a:cs typeface="+mn-cs"/>
              </a:rPr>
              <a:t>Безопасность при навигации по сайтам и по приему почты</a:t>
            </a:r>
            <a:endParaRPr lang="ru-RU" dirty="0">
              <a:solidFill>
                <a:schemeClr val="tx1"/>
              </a:solidFill>
              <a:latin typeface="+mn-lt"/>
              <a:ea typeface="+mn-ea"/>
              <a:cs typeface="+mn-cs"/>
            </a:endParaRPr>
          </a:p>
          <a:p>
            <a:pPr>
              <a:buNone/>
            </a:pPr>
            <a:r>
              <a:rPr lang="ru-RU" sz="1600" dirty="0">
                <a:solidFill>
                  <a:schemeClr val="tx1"/>
                </a:solidFill>
                <a:latin typeface="+mn-lt"/>
                <a:ea typeface="+mn-ea"/>
                <a:cs typeface="+mn-cs"/>
              </a:rPr>
              <a:t>1. Не ходите на незнакомые сайты. </a:t>
            </a:r>
          </a:p>
          <a:p>
            <a:pPr>
              <a:buNone/>
            </a:pPr>
            <a:r>
              <a:rPr lang="ru-RU" sz="1600" dirty="0">
                <a:solidFill>
                  <a:schemeClr val="tx1"/>
                </a:solidFill>
                <a:latin typeface="+mn-lt"/>
                <a:ea typeface="+mn-ea"/>
                <a:cs typeface="+mn-cs"/>
              </a:rPr>
              <a:t>2. Если ходите, то выключайте (на всякий случай) поддержку языка </a:t>
            </a:r>
            <a:r>
              <a:rPr lang="ru-RU" sz="1600" dirty="0" err="1">
                <a:solidFill>
                  <a:schemeClr val="tx1"/>
                </a:solidFill>
                <a:latin typeface="+mn-lt"/>
                <a:ea typeface="+mn-ea"/>
                <a:cs typeface="+mn-cs"/>
              </a:rPr>
              <a:t>Java</a:t>
            </a:r>
            <a:r>
              <a:rPr lang="ru-RU" sz="1600" dirty="0">
                <a:solidFill>
                  <a:schemeClr val="tx1"/>
                </a:solidFill>
                <a:latin typeface="+mn-lt"/>
                <a:ea typeface="+mn-ea"/>
                <a:cs typeface="+mn-cs"/>
              </a:rPr>
              <a:t> и использование </a:t>
            </a:r>
            <a:r>
              <a:rPr lang="ru-RU" sz="1600" dirty="0" err="1">
                <a:solidFill>
                  <a:schemeClr val="tx1"/>
                </a:solidFill>
                <a:latin typeface="+mn-lt"/>
                <a:ea typeface="+mn-ea"/>
                <a:cs typeface="+mn-cs"/>
              </a:rPr>
              <a:t>cookies</a:t>
            </a:r>
            <a:r>
              <a:rPr lang="ru-RU" sz="1600" dirty="0">
                <a:solidFill>
                  <a:schemeClr val="tx1"/>
                </a:solidFill>
                <a:latin typeface="+mn-lt"/>
                <a:ea typeface="+mn-ea"/>
                <a:cs typeface="+mn-cs"/>
              </a:rPr>
              <a:t>. </a:t>
            </a:r>
          </a:p>
          <a:p>
            <a:pPr>
              <a:buNone/>
            </a:pPr>
            <a:r>
              <a:rPr lang="ru-RU" sz="1600" dirty="0">
                <a:solidFill>
                  <a:schemeClr val="tx1"/>
                </a:solidFill>
                <a:latin typeface="+mn-lt"/>
                <a:ea typeface="+mn-ea"/>
                <a:cs typeface="+mn-cs"/>
              </a:rPr>
              <a:t>3. Если к вам по почте пришел файл </a:t>
            </a:r>
            <a:r>
              <a:rPr lang="ru-RU" sz="1600" dirty="0" err="1">
                <a:solidFill>
                  <a:schemeClr val="tx1"/>
                </a:solidFill>
                <a:latin typeface="+mn-lt"/>
                <a:ea typeface="+mn-ea"/>
                <a:cs typeface="+mn-cs"/>
              </a:rPr>
              <a:t>Word</a:t>
            </a:r>
            <a:r>
              <a:rPr lang="ru-RU" sz="1600" dirty="0">
                <a:solidFill>
                  <a:schemeClr val="tx1"/>
                </a:solidFill>
                <a:latin typeface="+mn-lt"/>
                <a:ea typeface="+mn-ea"/>
                <a:cs typeface="+mn-cs"/>
              </a:rPr>
              <a:t> или </a:t>
            </a:r>
            <a:r>
              <a:rPr lang="ru-RU" sz="1600" dirty="0" err="1">
                <a:solidFill>
                  <a:schemeClr val="tx1"/>
                </a:solidFill>
                <a:latin typeface="+mn-lt"/>
                <a:ea typeface="+mn-ea"/>
                <a:cs typeface="+mn-cs"/>
              </a:rPr>
              <a:t>Excel</a:t>
            </a:r>
            <a:r>
              <a:rPr lang="ru-RU" sz="1600" dirty="0">
                <a:solidFill>
                  <a:schemeClr val="tx1"/>
                </a:solidFill>
                <a:latin typeface="+mn-lt"/>
                <a:ea typeface="+mn-ea"/>
                <a:cs typeface="+mn-cs"/>
              </a:rPr>
              <a:t>, даже от знакомого лица, прежде чем открыть, обязательно проверьте его на макровирусы. </a:t>
            </a:r>
          </a:p>
          <a:p>
            <a:pPr>
              <a:buNone/>
            </a:pPr>
            <a:r>
              <a:rPr lang="ru-RU" sz="1600" dirty="0">
                <a:solidFill>
                  <a:schemeClr val="tx1"/>
                </a:solidFill>
                <a:latin typeface="+mn-lt"/>
                <a:ea typeface="+mn-ea"/>
                <a:cs typeface="+mn-cs"/>
              </a:rPr>
              <a:t>4. Если пришел </a:t>
            </a:r>
            <a:r>
              <a:rPr lang="ru-RU" sz="1600" b="1" dirty="0">
                <a:solidFill>
                  <a:schemeClr val="tx1"/>
                </a:solidFill>
                <a:latin typeface="+mn-lt"/>
                <a:ea typeface="+mn-ea"/>
                <a:cs typeface="+mn-cs"/>
              </a:rPr>
              <a:t>exe-файл</a:t>
            </a:r>
            <a:r>
              <a:rPr lang="ru-RU" sz="1600" dirty="0">
                <a:solidFill>
                  <a:schemeClr val="tx1"/>
                </a:solidFill>
                <a:latin typeface="+mn-lt"/>
                <a:ea typeface="+mn-ea"/>
                <a:cs typeface="+mn-cs"/>
              </a:rPr>
              <a:t>, даже от знакомого, ни в коем случае не запускайте его, а лучше сразу удалите и очистите корзину в вашей программе чтения почты. Бывали случаи рассылки вирусов. Вот недавно хакерами был вскрыт один из крупнейших узлов бесплатной почты </a:t>
            </a:r>
            <a:r>
              <a:rPr lang="ru-RU" sz="1600" dirty="0" err="1">
                <a:solidFill>
                  <a:schemeClr val="tx1"/>
                </a:solidFill>
                <a:latin typeface="+mn-lt"/>
                <a:ea typeface="+mn-ea"/>
                <a:cs typeface="+mn-cs"/>
              </a:rPr>
              <a:t>Hotmail</a:t>
            </a:r>
            <a:r>
              <a:rPr lang="ru-RU" sz="1600" dirty="0">
                <a:solidFill>
                  <a:schemeClr val="tx1"/>
                </a:solidFill>
                <a:latin typeface="+mn-lt"/>
                <a:ea typeface="+mn-ea"/>
                <a:cs typeface="+mn-cs"/>
              </a:rPr>
              <a:t>. Так что не исключено, что с адреса вашего знакомого придет вирус. </a:t>
            </a:r>
          </a:p>
          <a:p>
            <a:pPr>
              <a:buNone/>
            </a:pPr>
            <a:r>
              <a:rPr lang="ru-RU" sz="1600" dirty="0">
                <a:solidFill>
                  <a:schemeClr val="tx1"/>
                </a:solidFill>
                <a:latin typeface="+mn-lt"/>
                <a:ea typeface="+mn-ea"/>
                <a:cs typeface="+mn-cs"/>
              </a:rPr>
              <a:t>5. Не заходите на сайты, где предлагают бесплатный Интернет (не бесплатный </a:t>
            </a:r>
            <a:r>
              <a:rPr lang="ru-RU" sz="1600" dirty="0" err="1">
                <a:solidFill>
                  <a:schemeClr val="tx1"/>
                </a:solidFill>
                <a:latin typeface="+mn-lt"/>
                <a:ea typeface="+mn-ea"/>
                <a:cs typeface="+mn-cs"/>
              </a:rPr>
              <a:t>e-mail</a:t>
            </a:r>
            <a:r>
              <a:rPr lang="ru-RU" sz="1600" dirty="0">
                <a:solidFill>
                  <a:schemeClr val="tx1"/>
                </a:solidFill>
                <a:latin typeface="+mn-lt"/>
                <a:ea typeface="+mn-ea"/>
                <a:cs typeface="+mn-cs"/>
              </a:rPr>
              <a:t>, это разные вещи). </a:t>
            </a:r>
          </a:p>
          <a:p>
            <a:pPr>
              <a:buNone/>
            </a:pPr>
            <a:r>
              <a:rPr lang="ru-RU" sz="1600" dirty="0">
                <a:solidFill>
                  <a:schemeClr val="tx1"/>
                </a:solidFill>
                <a:latin typeface="+mn-lt"/>
                <a:ea typeface="+mn-ea"/>
                <a:cs typeface="+mn-cs"/>
              </a:rPr>
              <a:t>6. Никогда, никому не посылайте свой пароль. </a:t>
            </a:r>
          </a:p>
          <a:p>
            <a:pPr>
              <a:buNone/>
            </a:pPr>
            <a:r>
              <a:rPr lang="ru-RU" sz="1600" dirty="0">
                <a:solidFill>
                  <a:schemeClr val="tx1"/>
                </a:solidFill>
                <a:latin typeface="+mn-lt"/>
                <a:ea typeface="+mn-ea"/>
                <a:cs typeface="+mn-cs"/>
              </a:rPr>
              <a:t>7. Старайтесь использовать для паролей трудно запоминаемый набор цифр и букв. А еще лучше </a:t>
            </a:r>
            <a:r>
              <a:rPr lang="ru-RU" sz="1600" dirty="0" err="1">
                <a:solidFill>
                  <a:schemeClr val="tx1"/>
                </a:solidFill>
                <a:latin typeface="+mn-lt"/>
                <a:ea typeface="+mn-ea"/>
                <a:cs typeface="+mn-cs"/>
              </a:rPr>
              <a:t>сгенерите</a:t>
            </a:r>
            <a:r>
              <a:rPr lang="ru-RU" sz="1600" dirty="0">
                <a:solidFill>
                  <a:schemeClr val="tx1"/>
                </a:solidFill>
                <a:latin typeface="+mn-lt"/>
                <a:ea typeface="+mn-ea"/>
                <a:cs typeface="+mn-cs"/>
              </a:rPr>
              <a:t> его специальной программой или попросите сделать это своего провайдера.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Пять советов по безопасности при работе на общедоступном компьютере</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800" i="1" dirty="0">
                <a:solidFill>
                  <a:schemeClr val="tx1"/>
                </a:solidFill>
                <a:latin typeface="+mn-lt"/>
                <a:ea typeface="+mn-ea"/>
                <a:cs typeface="+mn-cs"/>
              </a:rPr>
              <a:t>1. Не сохраняйте свои учетные данные для входа в систему</a:t>
            </a:r>
            <a:r>
              <a:rPr lang="ru-RU" sz="1800" dirty="0">
                <a:solidFill>
                  <a:schemeClr val="tx1"/>
                </a:solidFill>
                <a:latin typeface="+mn-lt"/>
                <a:ea typeface="+mn-ea"/>
                <a:cs typeface="+mn-cs"/>
              </a:rPr>
              <a:t>. </a:t>
            </a:r>
          </a:p>
          <a:p>
            <a:pPr>
              <a:buNone/>
            </a:pPr>
            <a:r>
              <a:rPr lang="ru-RU" sz="1800" dirty="0">
                <a:solidFill>
                  <a:schemeClr val="tx1"/>
                </a:solidFill>
                <a:latin typeface="+mn-lt"/>
                <a:ea typeface="+mn-ea"/>
                <a:cs typeface="+mn-cs"/>
              </a:rPr>
              <a:t> 2. </a:t>
            </a:r>
            <a:r>
              <a:rPr lang="ru-RU" sz="1800" i="1" dirty="0">
                <a:solidFill>
                  <a:schemeClr val="tx1"/>
                </a:solidFill>
                <a:latin typeface="+mn-lt"/>
                <a:ea typeface="+mn-ea"/>
                <a:cs typeface="+mn-cs"/>
              </a:rPr>
              <a:t>Не оставляйте без присмотра компьютер с важными сведениями на экране</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3.Заметайте свои следы</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4.Опасайтесь подглядывания через плечо.</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5.Не вводите важные сведения на общедоступном компьютере.</a:t>
            </a:r>
            <a:r>
              <a:rPr lang="ru-RU" sz="1800" dirty="0">
                <a:solidFill>
                  <a:schemeClr val="tx1"/>
                </a:solidFill>
                <a:latin typeface="+mn-lt"/>
                <a:ea typeface="+mn-ea"/>
                <a:cs typeface="+mn-cs"/>
              </a:rPr>
              <a:t> </a:t>
            </a:r>
          </a:p>
          <a:p>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p:txBody>
          <a:bodyPr/>
          <a:lstStyle/>
          <a:p>
            <a:r>
              <a:rPr lang="en-US" b="1" dirty="0">
                <a:solidFill>
                  <a:schemeClr val="tx1"/>
                </a:solidFill>
                <a:latin typeface="+mn-lt"/>
                <a:ea typeface="+mn-ea"/>
                <a:cs typeface="+mn-cs"/>
              </a:rPr>
              <a:t>Power Spy 2008 (</a:t>
            </a:r>
            <a:r>
              <a:rPr lang="en-US" b="1" dirty="0">
                <a:solidFill>
                  <a:schemeClr val="tx1"/>
                </a:solidFill>
                <a:latin typeface="+mn-lt"/>
                <a:ea typeface="+mn-ea"/>
                <a:cs typeface="+mn-cs"/>
                <a:hlinkClick r:id="rId2"/>
              </a:rPr>
              <a:t>http://www.securitylab.ru/software/301944.php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cstate="print"/>
          <a:srcRect/>
          <a:stretch>
            <a:fillRect/>
          </a:stretch>
        </p:blipFill>
        <p:spPr bwMode="auto">
          <a:xfrm>
            <a:off x="928662" y="2928934"/>
            <a:ext cx="4029075" cy="3333750"/>
          </a:xfrm>
          <a:prstGeom prst="rect">
            <a:avLst/>
          </a:prstGeom>
          <a:noFill/>
          <a:ln w="9525">
            <a:noFill/>
            <a:miter lim="800000"/>
            <a:headEnd/>
            <a:tailEnd/>
          </a:ln>
        </p:spPr>
      </p:pic>
      <p:sp>
        <p:nvSpPr>
          <p:cNvPr id="5" name="TextBox 4"/>
          <p:cNvSpPr txBox="1"/>
          <p:nvPr/>
        </p:nvSpPr>
        <p:spPr>
          <a:xfrm>
            <a:off x="5214942" y="2928934"/>
            <a:ext cx="3571900" cy="1477328"/>
          </a:xfrm>
          <a:prstGeom prst="rect">
            <a:avLst/>
          </a:prstGeom>
          <a:noFill/>
        </p:spPr>
        <p:txBody>
          <a:bodyPr wrap="square" rtlCol="0">
            <a:spAutoFit/>
          </a:bodyPr>
          <a:lstStyle/>
          <a:p>
            <a:r>
              <a:rPr lang="ru-RU" dirty="0"/>
              <a:t>Программу удобно использовать, чтобы узнать, чем заняты дети в отсутствие родителей.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iProtectYou</a:t>
            </a:r>
            <a:r>
              <a:rPr lang="en-US" b="1" dirty="0">
                <a:solidFill>
                  <a:schemeClr val="tx1"/>
                </a:solidFill>
                <a:latin typeface="+mn-lt"/>
                <a:ea typeface="+mn-ea"/>
                <a:cs typeface="+mn-cs"/>
              </a:rPr>
              <a:t> Pro (</a:t>
            </a:r>
            <a:r>
              <a:rPr lang="en-US" b="1" dirty="0">
                <a:solidFill>
                  <a:schemeClr val="tx1"/>
                </a:solidFill>
                <a:latin typeface="+mn-lt"/>
                <a:ea typeface="+mn-ea"/>
                <a:cs typeface="+mn-cs"/>
                <a:hlinkClick r:id="rId2"/>
              </a:rPr>
              <a:t>http://soft.mail.ru/program_page.php?grp=5382</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1682" name="Picture 2" descr="51021c813e17e48872b639aa8a055600">
            <a:hlinkClick r:id="rId3" tooltip="&quot;iProtectYou Pro &quot;"/>
          </p:cNvPr>
          <p:cNvPicPr>
            <a:picLocks noChangeAspect="1" noChangeArrowheads="1"/>
          </p:cNvPicPr>
          <p:nvPr/>
        </p:nvPicPr>
        <p:blipFill>
          <a:blip r:embed="rId4" cstate="print"/>
          <a:srcRect/>
          <a:stretch>
            <a:fillRect/>
          </a:stretch>
        </p:blipFill>
        <p:spPr bwMode="auto">
          <a:xfrm>
            <a:off x="714348" y="3143248"/>
            <a:ext cx="3578225" cy="2266950"/>
          </a:xfrm>
          <a:prstGeom prst="rect">
            <a:avLst/>
          </a:prstGeom>
          <a:noFill/>
        </p:spPr>
      </p:pic>
      <p:sp>
        <p:nvSpPr>
          <p:cNvPr id="8" name="TextBox 7"/>
          <p:cNvSpPr txBox="1"/>
          <p:nvPr/>
        </p:nvSpPr>
        <p:spPr>
          <a:xfrm>
            <a:off x="4714876" y="3000372"/>
            <a:ext cx="3929090" cy="1754326"/>
          </a:xfrm>
          <a:prstGeom prst="rect">
            <a:avLst/>
          </a:prstGeom>
          <a:noFill/>
        </p:spPr>
        <p:txBody>
          <a:bodyPr wrap="square" rtlCol="0">
            <a:spAutoFit/>
          </a:bodyPr>
          <a:lstStyle/>
          <a:p>
            <a:r>
              <a:rPr lang="ru-RU" dirty="0"/>
              <a:t>Программа-фильтр интернета</a:t>
            </a:r>
            <a:r>
              <a:rPr lang="ru-RU" dirty="0" smtClean="0"/>
              <a:t>,</a:t>
            </a:r>
          </a:p>
          <a:p>
            <a:r>
              <a:rPr lang="ru-RU" dirty="0" smtClean="0"/>
              <a:t> </a:t>
            </a:r>
            <a:r>
              <a:rPr lang="ru-RU" dirty="0"/>
              <a:t>позволяет родителям </a:t>
            </a:r>
            <a:r>
              <a:rPr lang="ru-RU" dirty="0" smtClean="0"/>
              <a:t>ограничивать</a:t>
            </a:r>
          </a:p>
          <a:p>
            <a:r>
              <a:rPr lang="ru-RU" dirty="0" smtClean="0"/>
              <a:t> </a:t>
            </a:r>
            <a:r>
              <a:rPr lang="ru-RU" dirty="0"/>
              <a:t>по разным параметрам сайты, </a:t>
            </a:r>
            <a:endParaRPr lang="ru-RU" dirty="0" smtClean="0"/>
          </a:p>
          <a:p>
            <a:r>
              <a:rPr lang="ru-RU" dirty="0" smtClean="0"/>
              <a:t>просматриваемые </a:t>
            </a:r>
            <a:r>
              <a:rPr lang="ru-RU" dirty="0"/>
              <a:t>детьми.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KidsControl</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http://soft.mail.ru/program_page.php?grp=47967</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95234" name="Picture 2" descr="SNAG-0014"/>
          <p:cNvPicPr>
            <a:picLocks noChangeAspect="1" noChangeArrowheads="1"/>
          </p:cNvPicPr>
          <p:nvPr/>
        </p:nvPicPr>
        <p:blipFill>
          <a:blip r:embed="rId3" cstate="print"/>
          <a:srcRect/>
          <a:stretch>
            <a:fillRect/>
          </a:stretch>
        </p:blipFill>
        <p:spPr bwMode="auto">
          <a:xfrm>
            <a:off x="285720" y="3071810"/>
            <a:ext cx="5200650" cy="3190875"/>
          </a:xfrm>
          <a:prstGeom prst="rect">
            <a:avLst/>
          </a:prstGeom>
          <a:noFill/>
          <a:ln w="9525">
            <a:noFill/>
            <a:miter lim="800000"/>
            <a:headEnd/>
            <a:tailEnd/>
          </a:ln>
        </p:spPr>
      </p:pic>
      <p:sp>
        <p:nvSpPr>
          <p:cNvPr id="7" name="TextBox 6"/>
          <p:cNvSpPr txBox="1"/>
          <p:nvPr/>
        </p:nvSpPr>
        <p:spPr>
          <a:xfrm>
            <a:off x="5786446" y="3143248"/>
            <a:ext cx="2786082" cy="1754326"/>
          </a:xfrm>
          <a:prstGeom prst="rect">
            <a:avLst/>
          </a:prstGeom>
          <a:noFill/>
        </p:spPr>
        <p:txBody>
          <a:bodyPr wrap="square" rtlCol="0">
            <a:spAutoFit/>
          </a:bodyPr>
          <a:lstStyle/>
          <a:p>
            <a:r>
              <a:rPr lang="ru-RU" dirty="0"/>
              <a:t>Предназначение </a:t>
            </a:r>
            <a:r>
              <a:rPr lang="ru-RU" dirty="0" err="1"/>
              <a:t>KidsControl</a:t>
            </a:r>
            <a:r>
              <a:rPr lang="ru-RU" dirty="0"/>
              <a:t> – контроль времени, которое ребенок проводит в интернете.</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CYBERsitter</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http://www.securitylab.ru/software/240522.php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6258" name="Picture 2" descr="SNAG-0013"/>
          <p:cNvPicPr>
            <a:picLocks noChangeAspect="1" noChangeArrowheads="1"/>
          </p:cNvPicPr>
          <p:nvPr/>
        </p:nvPicPr>
        <p:blipFill>
          <a:blip r:embed="rId3" cstate="print"/>
          <a:srcRect/>
          <a:stretch>
            <a:fillRect/>
          </a:stretch>
        </p:blipFill>
        <p:spPr bwMode="auto">
          <a:xfrm>
            <a:off x="714348" y="3214686"/>
            <a:ext cx="3567364" cy="928694"/>
          </a:xfrm>
          <a:prstGeom prst="rect">
            <a:avLst/>
          </a:prstGeom>
          <a:noFill/>
          <a:ln w="9525">
            <a:noFill/>
            <a:miter lim="800000"/>
            <a:headEnd/>
            <a:tailEnd/>
          </a:ln>
        </p:spPr>
      </p:pic>
      <p:sp>
        <p:nvSpPr>
          <p:cNvPr id="8" name="TextBox 7"/>
          <p:cNvSpPr txBox="1"/>
          <p:nvPr/>
        </p:nvSpPr>
        <p:spPr>
          <a:xfrm>
            <a:off x="5214942" y="3214686"/>
            <a:ext cx="3071834" cy="1754326"/>
          </a:xfrm>
          <a:prstGeom prst="rect">
            <a:avLst/>
          </a:prstGeom>
          <a:noFill/>
        </p:spPr>
        <p:txBody>
          <a:bodyPr wrap="square" rtlCol="0">
            <a:spAutoFit/>
          </a:bodyPr>
          <a:lstStyle/>
          <a:p>
            <a:r>
              <a:rPr lang="ru-RU" dirty="0" err="1"/>
              <a:t>CYBERSitter</a:t>
            </a:r>
            <a:r>
              <a:rPr lang="ru-RU" dirty="0"/>
              <a:t> дает взрослым возможность ограничивать доступ детей к нежелательным ресурсам в </a:t>
            </a:r>
            <a:r>
              <a:rPr lang="ru-RU" dirty="0" err="1"/>
              <a:t>Internet</a:t>
            </a:r>
            <a:r>
              <a:rPr lang="ru-RU" dirty="0"/>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ru-RU" b="1" dirty="0" err="1">
                <a:solidFill>
                  <a:schemeClr val="tx1"/>
                </a:solidFill>
                <a:latin typeface="+mn-lt"/>
                <a:ea typeface="+mn-ea"/>
                <a:cs typeface="+mn-cs"/>
              </a:rPr>
              <a:t>КиберМама</a:t>
            </a:r>
            <a:r>
              <a:rPr lang="ru-RU" b="1" dirty="0">
                <a:solidFill>
                  <a:schemeClr val="tx1"/>
                </a:solidFill>
                <a:latin typeface="+mn-lt"/>
                <a:ea typeface="+mn-ea"/>
                <a:cs typeface="+mn-cs"/>
              </a:rPr>
              <a:t> 1.0b</a:t>
            </a:r>
            <a:r>
              <a:rPr lang="ru-RU" dirty="0">
                <a:solidFill>
                  <a:schemeClr val="tx1"/>
                </a:solidFill>
                <a:latin typeface="+mn-lt"/>
                <a:ea typeface="+mn-ea"/>
                <a:cs typeface="+mn-cs"/>
              </a:rPr>
              <a:t> (</a:t>
            </a:r>
            <a:r>
              <a:rPr lang="ru-RU" b="1" dirty="0">
                <a:solidFill>
                  <a:schemeClr val="tx1"/>
                </a:solidFill>
                <a:latin typeface="+mn-lt"/>
                <a:ea typeface="+mn-ea"/>
                <a:cs typeface="+mn-cs"/>
                <a:hlinkClick r:id="rId2"/>
              </a:rPr>
              <a:t>http://www.securitylab.ru/software/273998.php</a:t>
            </a:r>
            <a:r>
              <a:rPr lang="ru-RU"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3" cstate="print"/>
          <a:srcRect/>
          <a:stretch>
            <a:fillRect/>
          </a:stretch>
        </p:blipFill>
        <p:spPr bwMode="auto">
          <a:xfrm>
            <a:off x="214282" y="3000372"/>
            <a:ext cx="4769376" cy="2928958"/>
          </a:xfrm>
          <a:prstGeom prst="rect">
            <a:avLst/>
          </a:prstGeom>
          <a:noFill/>
          <a:ln w="9525">
            <a:noFill/>
            <a:miter lim="800000"/>
            <a:headEnd/>
            <a:tailEnd/>
          </a:ln>
        </p:spPr>
      </p:pic>
      <p:sp>
        <p:nvSpPr>
          <p:cNvPr id="7" name="TextBox 6"/>
          <p:cNvSpPr txBox="1"/>
          <p:nvPr/>
        </p:nvSpPr>
        <p:spPr>
          <a:xfrm>
            <a:off x="5214942" y="2357430"/>
            <a:ext cx="3429024" cy="4770537"/>
          </a:xfrm>
          <a:prstGeom prst="rect">
            <a:avLst/>
          </a:prstGeom>
          <a:noFill/>
        </p:spPr>
        <p:txBody>
          <a:bodyPr wrap="square" rtlCol="0">
            <a:spAutoFit/>
          </a:bodyPr>
          <a:lstStyle/>
          <a:p>
            <a:r>
              <a:rPr lang="ru-RU" sz="1600" dirty="0" err="1"/>
              <a:t>КиберМама</a:t>
            </a:r>
            <a:r>
              <a:rPr lang="ru-RU" sz="1600" dirty="0"/>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r>
              <a:rPr lang="ru-RU" sz="1600" dirty="0" err="1"/>
              <a:t>КиберМама</a:t>
            </a:r>
            <a:r>
              <a:rPr lang="ru-RU" sz="1600" dirty="0"/>
              <a:t> поддерживает следующие возможности: </a:t>
            </a:r>
          </a:p>
          <a:p>
            <a:r>
              <a:rPr lang="ru-RU" sz="1600" dirty="0"/>
              <a:t>Ограничение по суммарному времени работы </a:t>
            </a:r>
          </a:p>
          <a:p>
            <a:pPr lvl="0"/>
            <a:r>
              <a:rPr lang="ru-RU" sz="1600" dirty="0"/>
              <a:t>Поддержка перерывов в работе </a:t>
            </a:r>
          </a:p>
          <a:p>
            <a:pPr lvl="0"/>
            <a:r>
              <a:rPr lang="ru-RU" sz="1600" dirty="0"/>
              <a:t>Поддержка разрешенных интервалов работы </a:t>
            </a:r>
          </a:p>
          <a:p>
            <a:pPr lvl="0"/>
            <a:r>
              <a:rPr lang="ru-RU" sz="1600" dirty="0"/>
              <a:t>Возможность запрета интернета </a:t>
            </a:r>
          </a:p>
          <a:p>
            <a:pPr lvl="0"/>
            <a:r>
              <a:rPr lang="ru-RU" sz="1600" dirty="0"/>
              <a:t>Возможность запрета игр/программ </a:t>
            </a:r>
          </a:p>
          <a:p>
            <a:r>
              <a:rPr lang="en-US" sz="1600" b="1" dirty="0"/>
              <a:t> </a:t>
            </a:r>
            <a:endParaRPr lang="ru-RU" sz="1600" dirty="0"/>
          </a:p>
          <a:p>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cstate="print"/>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cstate="print"/>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cstate="print"/>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smtClean="0"/>
              <a:t>кажущуются</a:t>
            </a:r>
            <a:r>
              <a:rPr lang="ru-RU" b="1" dirty="0" smtClean="0"/>
              <a:t> 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cstate="print"/>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cstate="print"/>
          <a:srcRect/>
          <a:stretch>
            <a:fillRect/>
          </a:stretch>
        </p:blipFill>
        <p:spPr bwMode="auto">
          <a:xfrm>
            <a:off x="262756" y="1357297"/>
            <a:ext cx="2666170" cy="135732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6286512" y="2857496"/>
            <a:ext cx="2614617" cy="132625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357158" y="5000636"/>
            <a:ext cx="2571768" cy="1309264"/>
          </a:xfrm>
          <a:prstGeom prst="rect">
            <a:avLst/>
          </a:prstGeom>
          <a:noFill/>
          <a:ln w="9525">
            <a:noFill/>
            <a:miter lim="800000"/>
            <a:headEnd/>
            <a:tailEnd/>
          </a:ln>
          <a:effectLst/>
        </p:spPr>
      </p:pic>
      <p:sp>
        <p:nvSpPr>
          <p:cNvPr id="7" name="TextBox 6"/>
          <p:cNvSpPr txBox="1"/>
          <p:nvPr/>
        </p:nvSpPr>
        <p:spPr>
          <a:xfrm>
            <a:off x="3214678" y="1428736"/>
            <a:ext cx="4857784" cy="646331"/>
          </a:xfrm>
          <a:prstGeom prst="rect">
            <a:avLst/>
          </a:prstGeom>
          <a:noFill/>
        </p:spPr>
        <p:txBody>
          <a:bodyPr wrap="square" rtlCol="0">
            <a:spAutoFit/>
          </a:bodyPr>
          <a:lstStyle/>
          <a:p>
            <a:r>
              <a:rPr lang="ru-RU" dirty="0" smtClean="0"/>
              <a:t>44% детей подвергались сексуальным домогательствам в Интернете</a:t>
            </a:r>
            <a:endParaRPr lang="ru-RU" dirty="0"/>
          </a:p>
        </p:txBody>
      </p:sp>
      <p:sp>
        <p:nvSpPr>
          <p:cNvPr id="8" name="TextBox 7"/>
          <p:cNvSpPr txBox="1"/>
          <p:nvPr/>
        </p:nvSpPr>
        <p:spPr>
          <a:xfrm>
            <a:off x="2000232" y="3214686"/>
            <a:ext cx="3857652" cy="646331"/>
          </a:xfrm>
          <a:prstGeom prst="rect">
            <a:avLst/>
          </a:prstGeom>
          <a:noFill/>
        </p:spPr>
        <p:txBody>
          <a:bodyPr wrap="square" rtlCol="0">
            <a:spAutoFit/>
          </a:bodyPr>
          <a:lstStyle/>
          <a:p>
            <a:r>
              <a:rPr lang="ru-RU" dirty="0" smtClean="0"/>
              <a:t>28% детей посещают порнографические </a:t>
            </a:r>
            <a:r>
              <a:rPr lang="ru-RU" dirty="0" err="1" smtClean="0"/>
              <a:t>веб-страницы</a:t>
            </a:r>
            <a:endParaRPr lang="ru-RU" dirty="0"/>
          </a:p>
        </p:txBody>
      </p:sp>
      <p:sp>
        <p:nvSpPr>
          <p:cNvPr id="9" name="TextBox 8"/>
          <p:cNvSpPr txBox="1"/>
          <p:nvPr/>
        </p:nvSpPr>
        <p:spPr>
          <a:xfrm>
            <a:off x="3428992" y="5143512"/>
            <a:ext cx="4071966" cy="646331"/>
          </a:xfrm>
          <a:prstGeom prst="rect">
            <a:avLst/>
          </a:prstGeom>
          <a:noFill/>
        </p:spPr>
        <p:txBody>
          <a:bodyPr wrap="square" rtlCol="0">
            <a:spAutoFit/>
          </a:bodyPr>
          <a:lstStyle/>
          <a:p>
            <a:r>
              <a:rPr lang="ru-RU" dirty="0" smtClean="0"/>
              <a:t>50% детей выходят в Интернет одни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dirty="0" smtClean="0">
                <a:solidFill>
                  <a:schemeClr val="tx1"/>
                </a:solidFill>
                <a:latin typeface="+mn-lt"/>
                <a:ea typeface="+mn-ea"/>
                <a:cs typeface="+mn-cs"/>
              </a:rPr>
              <a:t>родителей.</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cstate="print"/>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1071538" y="4357694"/>
            <a:ext cx="7215238" cy="2308324"/>
          </a:xfrm>
          <a:prstGeom prst="rect">
            <a:avLst/>
          </a:prstGeom>
          <a:noFill/>
        </p:spPr>
        <p:txBody>
          <a:bodyPr wrap="square" rtlCol="0">
            <a:spAutoFit/>
          </a:bodyPr>
          <a:lstStyle/>
          <a:p>
            <a:r>
              <a:rPr lang="ru-RU"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dirty="0" err="1" smtClean="0"/>
              <a:t>ники</a:t>
            </a:r>
            <a:r>
              <a:rPr lang="ru-RU" dirty="0" smtClean="0"/>
              <a:t>) при общении через Интернет: анонимность - отличный способ защиты. Не выкладывайте фотографии ребенка на </a:t>
            </a:r>
            <a:r>
              <a:rPr lang="ru-RU" dirty="0" err="1" smtClean="0"/>
              <a:t>веб-страницах</a:t>
            </a:r>
            <a:r>
              <a:rPr lang="ru-RU" dirty="0" smtClean="0"/>
              <a:t> или публичных форумах.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cstate="print"/>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cstate="print"/>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130</TotalTime>
  <Words>2270</Words>
  <Application>Microsoft Office PowerPoint</Application>
  <PresentationFormat>Экран (4:3)</PresentationFormat>
  <Paragraphs>143</Paragraphs>
  <Slides>28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32cdb2004167l</vt:lpstr>
      <vt:lpstr>Image</vt:lpstr>
      <vt:lpstr>БЕЗОПАСНОСТЬ ДЕТЕЙ  В ИНТЕРНЕТЕ </vt:lpstr>
      <vt:lpstr>Содержание</vt:lpstr>
      <vt:lpstr>Угрозы сети Интернет</vt:lpstr>
      <vt:lpstr>Угрозы сети Интернет</vt:lpstr>
      <vt:lpstr>Опасности, с которыми дети могут столкнуться в Сети</vt:lpstr>
      <vt:lpstr>Тревожная статистика</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Презентация PowerPoint</vt:lpstr>
      <vt:lpstr>Безопасное общение детей в Интернете</vt:lpstr>
      <vt:lpstr>Инструкции по безопасному общению в чатах </vt:lpstr>
      <vt:lpstr>Презентация PowerPoint</vt:lpstr>
      <vt:lpstr>Презентация PowerPoint</vt:lpstr>
      <vt:lpstr>Презентация PowerPoint</vt:lpstr>
      <vt:lpstr>Интернет-этика</vt:lpstr>
      <vt:lpstr>Профилактика Интернет-зависимости у учащихся</vt:lpstr>
      <vt:lpstr>Преодоление Интернет-зависимости </vt:lpstr>
      <vt:lpstr>Тест на интернет-зависимость </vt:lpstr>
      <vt:lpstr>Технологии безопасной работы в сети</vt:lpstr>
      <vt:lpstr>Пять советов по безопасности при работе на общедоступном компьютере </vt:lpstr>
      <vt:lpstr>Программы-фильтры</vt:lpstr>
      <vt:lpstr>Программы-фильтры</vt:lpstr>
      <vt:lpstr>Программы-фильтры</vt:lpstr>
      <vt:lpstr>Программы-фильтры</vt:lpstr>
      <vt:lpstr>Программы-фильтры</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 </dc:title>
  <dc:creator>5psy.ru - первый психологический портал</dc:creator>
  <cp:lastModifiedBy>Лиза</cp:lastModifiedBy>
  <cp:revision>26</cp:revision>
  <dcterms:created xsi:type="dcterms:W3CDTF">2010-03-25T20:10:23Z</dcterms:created>
  <dcterms:modified xsi:type="dcterms:W3CDTF">2020-11-30T13:17:38Z</dcterms:modified>
</cp:coreProperties>
</file>